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280" r:id="rId5"/>
    <p:sldId id="287" r:id="rId6"/>
    <p:sldId id="282" r:id="rId7"/>
    <p:sldId id="283" r:id="rId8"/>
    <p:sldId id="285" r:id="rId9"/>
    <p:sldId id="288" r:id="rId10"/>
    <p:sldId id="292" r:id="rId11"/>
    <p:sldId id="291" r:id="rId12"/>
    <p:sldId id="290" r:id="rId13"/>
    <p:sldId id="289" r:id="rId14"/>
    <p:sldId id="284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C86A171-8895-4A48-8DB5-24B519B071F3}" v="1" dt="2022-03-04T00:54:38.96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19" autoAdjust="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hermeen.ajani@gmail.com" userId="6c7d6445bb1792d3" providerId="LiveId" clId="{AC86A171-8895-4A48-8DB5-24B519B071F3}"/>
    <pc:docChg chg="addSld modSld sldOrd">
      <pc:chgData name="shermeen.ajani@gmail.com" userId="6c7d6445bb1792d3" providerId="LiveId" clId="{AC86A171-8895-4A48-8DB5-24B519B071F3}" dt="2022-03-04T01:09:55.943" v="110" actId="20577"/>
      <pc:docMkLst>
        <pc:docMk/>
      </pc:docMkLst>
      <pc:sldChg chg="modSp mod">
        <pc:chgData name="shermeen.ajani@gmail.com" userId="6c7d6445bb1792d3" providerId="LiveId" clId="{AC86A171-8895-4A48-8DB5-24B519B071F3}" dt="2022-03-04T00:54:42.008" v="91" actId="5793"/>
        <pc:sldMkLst>
          <pc:docMk/>
          <pc:sldMk cId="2021817492" sldId="285"/>
        </pc:sldMkLst>
        <pc:spChg chg="mod">
          <ac:chgData name="shermeen.ajani@gmail.com" userId="6c7d6445bb1792d3" providerId="LiveId" clId="{AC86A171-8895-4A48-8DB5-24B519B071F3}" dt="2022-03-04T00:54:42.008" v="91" actId="5793"/>
          <ac:spMkLst>
            <pc:docMk/>
            <pc:sldMk cId="2021817492" sldId="285"/>
            <ac:spMk id="3" creationId="{2DA6B49B-ECCD-46D0-AF99-EA4B98755245}"/>
          </ac:spMkLst>
        </pc:spChg>
      </pc:sldChg>
      <pc:sldChg chg="modSp mod">
        <pc:chgData name="shermeen.ajani@gmail.com" userId="6c7d6445bb1792d3" providerId="LiveId" clId="{AC86A171-8895-4A48-8DB5-24B519B071F3}" dt="2022-03-04T01:09:55.943" v="110" actId="20577"/>
        <pc:sldMkLst>
          <pc:docMk/>
          <pc:sldMk cId="4057321201" sldId="288"/>
        </pc:sldMkLst>
        <pc:spChg chg="mod">
          <ac:chgData name="shermeen.ajani@gmail.com" userId="6c7d6445bb1792d3" providerId="LiveId" clId="{AC86A171-8895-4A48-8DB5-24B519B071F3}" dt="2022-03-04T01:09:55.943" v="110" actId="20577"/>
          <ac:spMkLst>
            <pc:docMk/>
            <pc:sldMk cId="4057321201" sldId="288"/>
            <ac:spMk id="3" creationId="{B4661179-C9C4-44E2-8283-A8DB58356EA7}"/>
          </ac:spMkLst>
        </pc:spChg>
      </pc:sldChg>
      <pc:sldChg chg="addSp delSp modSp new mod ord">
        <pc:chgData name="shermeen.ajani@gmail.com" userId="6c7d6445bb1792d3" providerId="LiveId" clId="{AC86A171-8895-4A48-8DB5-24B519B071F3}" dt="2022-03-04T00:11:41.921" v="48" actId="20577"/>
        <pc:sldMkLst>
          <pc:docMk/>
          <pc:sldMk cId="3485998781" sldId="292"/>
        </pc:sldMkLst>
        <pc:spChg chg="mod">
          <ac:chgData name="shermeen.ajani@gmail.com" userId="6c7d6445bb1792d3" providerId="LiveId" clId="{AC86A171-8895-4A48-8DB5-24B519B071F3}" dt="2022-03-04T00:11:41.921" v="48" actId="20577"/>
          <ac:spMkLst>
            <pc:docMk/>
            <pc:sldMk cId="3485998781" sldId="292"/>
            <ac:spMk id="2" creationId="{539C90ED-42CA-4EC2-8414-84B6B7E8DA76}"/>
          </ac:spMkLst>
        </pc:spChg>
        <pc:spChg chg="del">
          <ac:chgData name="shermeen.ajani@gmail.com" userId="6c7d6445bb1792d3" providerId="LiveId" clId="{AC86A171-8895-4A48-8DB5-24B519B071F3}" dt="2022-03-04T00:11:20.776" v="4" actId="22"/>
          <ac:spMkLst>
            <pc:docMk/>
            <pc:sldMk cId="3485998781" sldId="292"/>
            <ac:spMk id="3" creationId="{C182D970-C283-4AF9-8039-C11AF7D6259A}"/>
          </ac:spMkLst>
        </pc:spChg>
        <pc:picChg chg="add mod ord">
          <ac:chgData name="shermeen.ajani@gmail.com" userId="6c7d6445bb1792d3" providerId="LiveId" clId="{AC86A171-8895-4A48-8DB5-24B519B071F3}" dt="2022-03-04T00:11:20.776" v="4" actId="22"/>
          <ac:picMkLst>
            <pc:docMk/>
            <pc:sldMk cId="3485998781" sldId="292"/>
            <ac:picMk id="5" creationId="{D67CCC27-5EE5-47D4-AFEF-09835234E7E8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3/3/2022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29819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3/3/2022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98098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3/3/2022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81927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3/3/2022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520980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3/3/2022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3243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3/3/2022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7586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3/3/2022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545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3/3/2022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2771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3/3/2022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42051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3/3/2022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57741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3/3/2022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3152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3/3/2022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43349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3/3/2022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5851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3/3/2022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81491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3/3/2022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25126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3/3/2022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274407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archive.ics.uci.edu/ml/datasets/Mushroom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public.tableau.com/app/profile/shermeen.ajani/viz/mushroomsVisuals/MushroomStory?publish=yes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large, sitting, white, numbers">
            <a:extLst>
              <a:ext uri="{FF2B5EF4-FFF2-40B4-BE49-F238E27FC236}">
                <a16:creationId xmlns:a16="http://schemas.microsoft.com/office/drawing/2014/main" id="{9A5D9ED1-DFCC-4799-89E2-D118451B98D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2" y="0"/>
            <a:ext cx="12191356" cy="6858000"/>
          </a:xfrm>
          <a:prstGeom prst="rect">
            <a:avLst/>
          </a:prstGeom>
        </p:spPr>
      </p:pic>
      <p:sp useBgFill="1">
        <p:nvSpPr>
          <p:cNvPr id="96" name="Freeform 5">
            <a:extLst>
              <a:ext uri="{FF2B5EF4-FFF2-40B4-BE49-F238E27FC236}">
                <a16:creationId xmlns:a16="http://schemas.microsoft.com/office/drawing/2014/main" id="{FE469E50-3893-4ED6-92BA-2985C32B0C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7131809" y="1385982"/>
            <a:ext cx="4031414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:a16="http://schemas.microsoft.com/office/drawing/2014/main" xmlns:p14="http://schemas.microsoft.com/office/powerpoint/2010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89962" y="1673524"/>
            <a:ext cx="3485073" cy="2420504"/>
          </a:xfrm>
        </p:spPr>
        <p:txBody>
          <a:bodyPr>
            <a:normAutofit/>
          </a:bodyPr>
          <a:lstStyle/>
          <a:p>
            <a:pPr algn="l"/>
            <a:r>
              <a:rPr lang="en-US" sz="4000" dirty="0"/>
              <a:t>Mushrooms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89965" y="4157933"/>
            <a:ext cx="3485072" cy="1026544"/>
          </a:xfrm>
        </p:spPr>
        <p:txBody>
          <a:bodyPr>
            <a:normAutofit fontScale="70000" lnSpcReduction="20000"/>
          </a:bodyPr>
          <a:lstStyle/>
          <a:p>
            <a:pPr algn="l"/>
            <a:r>
              <a:rPr lang="en-US" dirty="0">
                <a:solidFill>
                  <a:srgbClr val="5792BA"/>
                </a:solidFill>
              </a:rPr>
              <a:t>	Tim Smith</a:t>
            </a:r>
          </a:p>
          <a:p>
            <a:pPr algn="l"/>
            <a:r>
              <a:rPr lang="en-US" sz="2300" dirty="0">
                <a:solidFill>
                  <a:srgbClr val="5792BA"/>
                </a:solidFill>
              </a:rPr>
              <a:t>	Kristen </a:t>
            </a:r>
            <a:r>
              <a:rPr lang="en-US" sz="2300" dirty="0" err="1">
                <a:solidFill>
                  <a:srgbClr val="5792BA"/>
                </a:solidFill>
              </a:rPr>
              <a:t>Hanold</a:t>
            </a:r>
            <a:endParaRPr lang="en-US" sz="2300" dirty="0">
              <a:solidFill>
                <a:srgbClr val="5792BA"/>
              </a:solidFill>
            </a:endParaRPr>
          </a:p>
          <a:p>
            <a:pPr algn="l"/>
            <a:r>
              <a:rPr lang="en-US" sz="2300" dirty="0">
                <a:solidFill>
                  <a:srgbClr val="5792BA"/>
                </a:solidFill>
              </a:rPr>
              <a:t>	</a:t>
            </a:r>
            <a:r>
              <a:rPr lang="en-US" sz="2300" dirty="0" err="1">
                <a:solidFill>
                  <a:srgbClr val="5792BA"/>
                </a:solidFill>
              </a:rPr>
              <a:t>Shermeen</a:t>
            </a:r>
            <a:r>
              <a:rPr lang="en-US" sz="2300" dirty="0">
                <a:solidFill>
                  <a:srgbClr val="5792BA"/>
                </a:solidFill>
              </a:rPr>
              <a:t> Ajani</a:t>
            </a:r>
          </a:p>
        </p:txBody>
      </p:sp>
    </p:spTree>
    <p:extLst>
      <p:ext uri="{BB962C8B-B14F-4D97-AF65-F5344CB8AC3E}">
        <p14:creationId xmlns:p14="http://schemas.microsoft.com/office/powerpoint/2010/main" val="15831201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99CFAC-9304-463C-B1AE-4FF1CB5FC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800" dirty="0"/>
              <a:t>Training a Neural Network Model using the 6 key Characteristics</a:t>
            </a:r>
            <a:endParaRPr lang="en-US" dirty="0"/>
          </a:p>
        </p:txBody>
      </p:sp>
      <p:pic>
        <p:nvPicPr>
          <p:cNvPr id="5" name="Content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C233999D-2541-4215-A940-25F032A955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8095" y="2198729"/>
            <a:ext cx="11655809" cy="4163971"/>
          </a:xfrm>
        </p:spPr>
      </p:pic>
    </p:spTree>
    <p:extLst>
      <p:ext uri="{BB962C8B-B14F-4D97-AF65-F5344CB8AC3E}">
        <p14:creationId xmlns:p14="http://schemas.microsoft.com/office/powerpoint/2010/main" val="38333620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-up of a mushroom&#10;&#10;Description automatically generated with medium confidence">
            <a:extLst>
              <a:ext uri="{FF2B5EF4-FFF2-40B4-BE49-F238E27FC236}">
                <a16:creationId xmlns:a16="http://schemas.microsoft.com/office/drawing/2014/main" id="{302F888B-5DF5-434F-B1EE-1774DAF6B46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5000"/>
          </a:blip>
          <a:srcRect t="16249" b="875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BE4C7F3-AA2B-43C0-AF01-7D8CD0023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>
            <a:normAutofit/>
          </a:bodyPr>
          <a:lstStyle/>
          <a:p>
            <a:r>
              <a:rPr lang="en-US" dirty="0"/>
              <a:t>Our Findings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D90369-CD20-4AE2-BBCC-6CAC5D403A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76450"/>
            <a:ext cx="10582880" cy="4171950"/>
          </a:xfrm>
        </p:spPr>
        <p:txBody>
          <a:bodyPr anchor="ctr">
            <a:normAutofit/>
          </a:bodyPr>
          <a:lstStyle/>
          <a:p>
            <a:r>
              <a:rPr lang="en-US" dirty="0"/>
              <a:t>The six characteristics are sufficient for identifying a mushroom as edible or poisonous:</a:t>
            </a:r>
          </a:p>
          <a:p>
            <a:pPr lvl="1"/>
            <a:r>
              <a:rPr lang="en-US" dirty="0"/>
              <a:t>Odor</a:t>
            </a:r>
          </a:p>
          <a:p>
            <a:pPr lvl="1"/>
            <a:r>
              <a:rPr lang="en-US" dirty="0"/>
              <a:t>Spore Print Color</a:t>
            </a:r>
          </a:p>
          <a:p>
            <a:pPr lvl="1"/>
            <a:r>
              <a:rPr lang="en-US" dirty="0"/>
              <a:t>Habitat</a:t>
            </a:r>
          </a:p>
          <a:p>
            <a:pPr lvl="1"/>
            <a:r>
              <a:rPr lang="en-US" dirty="0"/>
              <a:t>Population</a:t>
            </a:r>
          </a:p>
          <a:p>
            <a:pPr lvl="1"/>
            <a:r>
              <a:rPr lang="en-US" dirty="0"/>
              <a:t>Cap Color</a:t>
            </a:r>
          </a:p>
          <a:p>
            <a:pPr lvl="1"/>
            <a:r>
              <a:rPr lang="en-US" dirty="0"/>
              <a:t>Stalk Surface Below Ring</a:t>
            </a:r>
          </a:p>
        </p:txBody>
      </p:sp>
    </p:spTree>
    <p:extLst>
      <p:ext uri="{BB962C8B-B14F-4D97-AF65-F5344CB8AC3E}">
        <p14:creationId xmlns:p14="http://schemas.microsoft.com/office/powerpoint/2010/main" val="42120268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94AB646F-3BE3-47A3-B14F-9CB84F6BF5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D42CB7-1043-45BC-9448-7976E07BB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599"/>
            <a:ext cx="5978072" cy="1481150"/>
          </a:xfrm>
        </p:spPr>
        <p:txBody>
          <a:bodyPr>
            <a:normAutofit/>
          </a:bodyPr>
          <a:lstStyle/>
          <a:p>
            <a:r>
              <a:rPr lang="en-US" dirty="0"/>
              <a:t>Why Mushrooms?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791E87-47FD-4CCC-A628-0136B020C6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279176"/>
            <a:ext cx="5978072" cy="3415672"/>
          </a:xfrm>
        </p:spPr>
        <p:txBody>
          <a:bodyPr anchor="ctr">
            <a:normAutofit/>
          </a:bodyPr>
          <a:lstStyle/>
          <a:p>
            <a:r>
              <a:rPr lang="en-US" dirty="0"/>
              <a:t>One of our group members enjoys trying new things – even mushrooms from their backyard without knowing if it’s poisonous or not!!!</a:t>
            </a:r>
          </a:p>
          <a:p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0BE7827-5B1A-4F37-BF70-19F7C5C6BD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7501468" y="1"/>
            <a:ext cx="4690532" cy="6858000"/>
          </a:xfrm>
          <a:prstGeom prst="rect">
            <a:avLst/>
          </a:prstGeom>
        </p:spPr>
      </p:pic>
      <p:pic>
        <p:nvPicPr>
          <p:cNvPr id="7" name="Picture 6" descr="A picture containing indoor, pan, stove, dish&#10;&#10;Description automatically generated">
            <a:extLst>
              <a:ext uri="{FF2B5EF4-FFF2-40B4-BE49-F238E27FC236}">
                <a16:creationId xmlns:a16="http://schemas.microsoft.com/office/drawing/2014/main" id="{B03AACE9-661D-49A7-B34D-2731EF2A8F7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325" b="-1"/>
          <a:stretch/>
        </p:blipFill>
        <p:spPr>
          <a:xfrm rot="5400000">
            <a:off x="8214535" y="-594184"/>
            <a:ext cx="3383280" cy="4571649"/>
          </a:xfrm>
          <a:prstGeom prst="rect">
            <a:avLst/>
          </a:prstGeom>
        </p:spPr>
      </p:pic>
      <p:pic>
        <p:nvPicPr>
          <p:cNvPr id="5" name="Picture 4" descr="A person holding a potato&#10;&#10;Description automatically generated with low confidence">
            <a:extLst>
              <a:ext uri="{FF2B5EF4-FFF2-40B4-BE49-F238E27FC236}">
                <a16:creationId xmlns:a16="http://schemas.microsoft.com/office/drawing/2014/main" id="{8EFF135B-7DB8-48EC-A709-8AF2F8D8988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5847" r="1" b="7900"/>
          <a:stretch/>
        </p:blipFill>
        <p:spPr>
          <a:xfrm>
            <a:off x="7620351" y="3429000"/>
            <a:ext cx="4571649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1065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F486E2F-D0C1-4083-88AE-1015B8F6EB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244F0C-FF52-40F6-9F41-1A2E55C766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>
            <a:normAutofit/>
          </a:bodyPr>
          <a:lstStyle/>
          <a:p>
            <a:r>
              <a:rPr lang="en-US" dirty="0"/>
              <a:t>Data 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2B8E59-C7D8-4491-8B9E-563070BF60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132822"/>
            <a:ext cx="5546272" cy="3658378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endParaRPr lang="en-US" b="0" i="0" u="sng" strike="noStrike" dirty="0">
              <a:effectLst/>
              <a:latin typeface="Arial" panose="020B0604020202020204" pitchFamily="34" charset="0"/>
              <a:hlinkClick r:id="rId3"/>
            </a:endParaRPr>
          </a:p>
          <a:p>
            <a:pPr>
              <a:lnSpc>
                <a:spcPct val="90000"/>
              </a:lnSpc>
            </a:pPr>
            <a:r>
              <a:rPr lang="en-US" b="0" i="0" strike="noStrike" dirty="0">
                <a:effectLst/>
              </a:rPr>
              <a:t>We selected our data set fro</a:t>
            </a:r>
            <a:r>
              <a:rPr lang="en-US" dirty="0">
                <a:effectLst/>
              </a:rPr>
              <a:t>m the University of California Irvine</a:t>
            </a:r>
            <a:endParaRPr lang="en-US" b="0" i="0" strike="noStrike" dirty="0">
              <a:effectLst/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810000" lvl="2" indent="0">
              <a:lnSpc>
                <a:spcPct val="90000"/>
              </a:lnSpc>
              <a:buNone/>
            </a:pPr>
            <a:r>
              <a:rPr lang="en-US" b="0" i="0" u="sng" strike="noStrike" dirty="0">
                <a:effectLst/>
                <a:latin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https://archive.ics.uci.edu/ml/datasets/Mushroom</a:t>
            </a:r>
            <a:endParaRPr lang="en-US" b="0" i="0" u="sng" strike="noStrike" dirty="0">
              <a:effectLst/>
              <a:latin typeface="Arial" panose="020B0604020202020204" pitchFamily="34" charset="0"/>
            </a:endParaRPr>
          </a:p>
          <a:p>
            <a:pPr>
              <a:lnSpc>
                <a:spcPct val="90000"/>
              </a:lnSpc>
            </a:pPr>
            <a:r>
              <a:rPr lang="en-US" b="0" i="0" strike="noStrike" dirty="0">
                <a:effectLst/>
              </a:rPr>
              <a:t>Total # of Records: 8,124</a:t>
            </a:r>
          </a:p>
          <a:p>
            <a:pPr>
              <a:lnSpc>
                <a:spcPct val="90000"/>
              </a:lnSpc>
            </a:pPr>
            <a:r>
              <a:rPr lang="en-US" dirty="0">
                <a:effectLst/>
              </a:rPr>
              <a:t># Poisonous: 4,208 (52%)</a:t>
            </a:r>
          </a:p>
          <a:p>
            <a:pPr>
              <a:lnSpc>
                <a:spcPct val="90000"/>
              </a:lnSpc>
            </a:pPr>
            <a:r>
              <a:rPr lang="en-US" dirty="0">
                <a:effectLst/>
              </a:rPr>
              <a:t># Edible: 3,916 (48%)</a:t>
            </a:r>
            <a:endParaRPr lang="en-US" b="0" i="0" strike="noStrike" dirty="0">
              <a:effectLst/>
            </a:endParaRPr>
          </a:p>
          <a:p>
            <a:pPr marL="810000" lvl="2" indent="0">
              <a:lnSpc>
                <a:spcPct val="90000"/>
              </a:lnSpc>
              <a:buNone/>
            </a:pPr>
            <a:endParaRPr lang="en-US" u="sng" dirty="0">
              <a:effectLst/>
              <a:latin typeface="Arial" panose="020B0604020202020204" pitchFamily="34" charset="0"/>
            </a:endParaRPr>
          </a:p>
          <a:p>
            <a:pPr marL="126900" indent="0">
              <a:lnSpc>
                <a:spcPct val="90000"/>
              </a:lnSpc>
              <a:buNone/>
            </a:pP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D661026-DE64-47F1-9F88-0847B5FB35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200" y="1998132"/>
            <a:ext cx="4333632" cy="3521077"/>
          </a:xfrm>
          <a:prstGeom prst="rect">
            <a:avLst/>
          </a:prstGeom>
        </p:spPr>
      </p:pic>
      <p:pic>
        <p:nvPicPr>
          <p:cNvPr id="5" name="Picture 4" descr="A picture containing grass, outdoor, fungus, basidiomycete&#10;&#10;Description automatically generated">
            <a:extLst>
              <a:ext uri="{FF2B5EF4-FFF2-40B4-BE49-F238E27FC236}">
                <a16:creationId xmlns:a16="http://schemas.microsoft.com/office/drawing/2014/main" id="{DB648431-B960-4BCE-8441-41E1F998189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422" r="1539" b="-2"/>
          <a:stretch/>
        </p:blipFill>
        <p:spPr>
          <a:xfrm>
            <a:off x="7066560" y="2132822"/>
            <a:ext cx="4065464" cy="3258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0904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4AB646F-3BE3-47A3-B14F-9CB84F6BF5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6148AA-A0AF-4EE0-9FD8-482D8F1D54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599"/>
            <a:ext cx="5978072" cy="1481150"/>
          </a:xfrm>
        </p:spPr>
        <p:txBody>
          <a:bodyPr>
            <a:normAutofit/>
          </a:bodyPr>
          <a:lstStyle/>
          <a:p>
            <a:r>
              <a:rPr lang="en-US" dirty="0"/>
              <a:t>The Analysis Process - Tableau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1ABF7B-47E5-4DAF-82D9-CDC10A3547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619374"/>
            <a:ext cx="5978072" cy="3075473"/>
          </a:xfrm>
        </p:spPr>
        <p:txBody>
          <a:bodyPr anchor="ctr">
            <a:normAutofit/>
          </a:bodyPr>
          <a:lstStyle/>
          <a:p>
            <a:r>
              <a:rPr lang="en-US" dirty="0"/>
              <a:t>Create visualizations based on characteristics for poisonous mushrooms</a:t>
            </a:r>
          </a:p>
          <a:p>
            <a:r>
              <a:rPr lang="en-US" dirty="0"/>
              <a:t>Utilize the ReadMe provided with the data set from UCI to determine key characteristics grouped together to identify poisonous mushrooms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5" name="Picture 4" descr="White stairs with a blue arrow drawn in the middle pointing upwards">
            <a:extLst>
              <a:ext uri="{FF2B5EF4-FFF2-40B4-BE49-F238E27FC236}">
                <a16:creationId xmlns:a16="http://schemas.microsoft.com/office/drawing/2014/main" id="{0263C938-F354-4D3F-A884-8611C4B6B2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036" r="25303"/>
          <a:stretch/>
        </p:blipFill>
        <p:spPr>
          <a:xfrm>
            <a:off x="7620351" y="10"/>
            <a:ext cx="4571649" cy="685799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0BE7827-5B1A-4F37-BF70-19F7C5C6BD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7501468" y="1"/>
            <a:ext cx="46905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8880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FB3BF9-B9FA-43C7-BCB5-ECC3A59D5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Story Using Tableau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6B49B-ECCD-46D0-AF99-EA4B987552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6900" indent="0">
              <a:buNone/>
            </a:pPr>
            <a:r>
              <a:rPr lang="en-US" dirty="0">
                <a:hlinkClick r:id="rId2"/>
              </a:rPr>
              <a:t>The Mushroom Story on Tableau Public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18174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9">
            <a:extLst>
              <a:ext uri="{FF2B5EF4-FFF2-40B4-BE49-F238E27FC236}">
                <a16:creationId xmlns:a16="http://schemas.microsoft.com/office/drawing/2014/main" id="{F662C799-B874-4F21-9E26-28BC92A6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1E9F0C-44B5-4A60-BDC6-99BA3525B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743" y="609599"/>
            <a:ext cx="3413156" cy="5273675"/>
          </a:xfrm>
        </p:spPr>
        <p:txBody>
          <a:bodyPr>
            <a:normAutofit/>
          </a:bodyPr>
          <a:lstStyle/>
          <a:p>
            <a:r>
              <a:rPr lang="en-US" dirty="0"/>
              <a:t>The Analysis Process – </a:t>
            </a:r>
            <a:br>
              <a:rPr lang="en-US" dirty="0"/>
            </a:br>
            <a:r>
              <a:rPr lang="en-US" dirty="0"/>
              <a:t>Deep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661179-C9C4-44E2-8283-A8DB58356E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4350" y="659341"/>
            <a:ext cx="7696199" cy="3750733"/>
          </a:xfrm>
        </p:spPr>
        <p:txBody>
          <a:bodyPr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800" dirty="0"/>
              <a:t>Training a Neural Network Model using all 22 characteristics in the data set</a:t>
            </a:r>
          </a:p>
          <a:p>
            <a:pPr>
              <a:lnSpc>
                <a:spcPct val="100000"/>
              </a:lnSpc>
            </a:pPr>
            <a:r>
              <a:rPr lang="en-US" sz="1800" dirty="0"/>
              <a:t>Training a Neural Network Model using a subset of characteristics based on prior knowledge, experience and educated guess</a:t>
            </a:r>
          </a:p>
          <a:p>
            <a:pPr>
              <a:lnSpc>
                <a:spcPct val="100000"/>
              </a:lnSpc>
            </a:pPr>
            <a:r>
              <a:rPr lang="en-US" sz="1800" dirty="0"/>
              <a:t>Training a Neural Network Model using the 6 key characteristics identified in the </a:t>
            </a:r>
            <a:r>
              <a:rPr lang="en-US" sz="1800" dirty="0" err="1"/>
              <a:t>agaricus-lepiota</a:t>
            </a:r>
            <a:r>
              <a:rPr lang="en-US" sz="1800" dirty="0"/>
              <a:t> README included with the dataset from UCI and using automated hyperparameter testing</a:t>
            </a:r>
          </a:p>
          <a:p>
            <a:pPr>
              <a:lnSpc>
                <a:spcPct val="100000"/>
              </a:lnSpc>
            </a:pPr>
            <a:endParaRPr lang="en-US" sz="1800" dirty="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C2A4C7B4-5BD0-43B0-9889-EB7C36A9E3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8164" y="3956424"/>
            <a:ext cx="5524331" cy="1850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3212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9C90ED-42CA-4EC2-8414-84B6B7E8D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of Neural Network Features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67CCC27-5EE5-47D4-AFEF-09835234E7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4400" y="3328219"/>
            <a:ext cx="10353675" cy="1211212"/>
          </a:xfrm>
        </p:spPr>
      </p:pic>
    </p:spTree>
    <p:extLst>
      <p:ext uri="{BB962C8B-B14F-4D97-AF65-F5344CB8AC3E}">
        <p14:creationId xmlns:p14="http://schemas.microsoft.com/office/powerpoint/2010/main" val="34859987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CF86-1C91-4B45-B916-4A2689A75E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800" dirty="0"/>
              <a:t>Training a Neural Network Model using all 22 characteristics in the data set</a:t>
            </a:r>
            <a:br>
              <a:rPr lang="en-US" sz="4800" dirty="0"/>
            </a:br>
            <a:endParaRPr lang="en-US" dirty="0"/>
          </a:p>
        </p:txBody>
      </p:sp>
      <p:pic>
        <p:nvPicPr>
          <p:cNvPr id="5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868B7F1A-9BFB-48CD-9ED8-69A7695AA5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3796" y="2076450"/>
            <a:ext cx="10885110" cy="4414132"/>
          </a:xfrm>
        </p:spPr>
      </p:pic>
    </p:spTree>
    <p:extLst>
      <p:ext uri="{BB962C8B-B14F-4D97-AF65-F5344CB8AC3E}">
        <p14:creationId xmlns:p14="http://schemas.microsoft.com/office/powerpoint/2010/main" val="28348470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9F8B35-C927-4842-9C0E-E952A1189A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115410"/>
            <a:ext cx="10353762" cy="1961040"/>
          </a:xfrm>
        </p:spPr>
        <p:txBody>
          <a:bodyPr>
            <a:normAutofit fontScale="90000"/>
          </a:bodyPr>
          <a:lstStyle/>
          <a:p>
            <a:r>
              <a:rPr lang="en-US" sz="4800" dirty="0"/>
              <a:t>Training a Neural Network Model using a subset of Characteristics</a:t>
            </a:r>
            <a:br>
              <a:rPr lang="en-US" sz="4800" dirty="0"/>
            </a:br>
            <a:endParaRPr lang="en-US" dirty="0"/>
          </a:p>
        </p:txBody>
      </p:sp>
      <p:pic>
        <p:nvPicPr>
          <p:cNvPr id="9" name="Content Placeholder 8" descr="Graphical user interface, text&#10;&#10;Description automatically generated with medium confidence">
            <a:extLst>
              <a:ext uri="{FF2B5EF4-FFF2-40B4-BE49-F238E27FC236}">
                <a16:creationId xmlns:a16="http://schemas.microsoft.com/office/drawing/2014/main" id="{E6106340-BAB6-4CE3-AAF4-7103D91C16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0236" y="1438275"/>
            <a:ext cx="9611527" cy="5304315"/>
          </a:xfrm>
        </p:spPr>
      </p:pic>
    </p:spTree>
    <p:extLst>
      <p:ext uri="{BB962C8B-B14F-4D97-AF65-F5344CB8AC3E}">
        <p14:creationId xmlns:p14="http://schemas.microsoft.com/office/powerpoint/2010/main" val="138416127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Arial Nova">
      <a:majorFont>
        <a:latin typeface="Arial Nova Light"/>
        <a:ea typeface=""/>
        <a:cs typeface=""/>
      </a:majorFont>
      <a:minorFont>
        <a:latin typeface="Arial Nova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7E70FC5-1855-47AB-8CE1-CB3C873A898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30CB38EC-895A-4F8F-8F75-E263501ABB5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560E646-30AD-4BA0-97EA-A7A07DF5499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{A17A7BC6-11AD-42F5-BDFA-CC4071CAC4C8}tf11665031_win32</Template>
  <TotalTime>63</TotalTime>
  <Words>260</Words>
  <Application>Microsoft Office PowerPoint</Application>
  <PresentationFormat>Widescreen</PresentationFormat>
  <Paragraphs>34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Arial Nova</vt:lpstr>
      <vt:lpstr>Arial Nova Light</vt:lpstr>
      <vt:lpstr>Wingdings 2</vt:lpstr>
      <vt:lpstr>SlateVTI</vt:lpstr>
      <vt:lpstr>Mushrooms</vt:lpstr>
      <vt:lpstr>Why Mushrooms?</vt:lpstr>
      <vt:lpstr>Data Set</vt:lpstr>
      <vt:lpstr>The Analysis Process - Tableau</vt:lpstr>
      <vt:lpstr>The Story Using Tableau</vt:lpstr>
      <vt:lpstr>The Analysis Process –  Deep Learning</vt:lpstr>
      <vt:lpstr>Summary of Neural Network Features</vt:lpstr>
      <vt:lpstr>Training a Neural Network Model using all 22 characteristics in the data set </vt:lpstr>
      <vt:lpstr>Training a Neural Network Model using a subset of Characteristics </vt:lpstr>
      <vt:lpstr>Training a Neural Network Model using the 6 key Characteristics</vt:lpstr>
      <vt:lpstr>Our Findings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Mushrooms</dc:title>
  <dc:creator>shermeen.ajani@gmail.com</dc:creator>
  <cp:lastModifiedBy>shermeen.ajani@gmail.com</cp:lastModifiedBy>
  <cp:revision>2</cp:revision>
  <dcterms:created xsi:type="dcterms:W3CDTF">2022-03-02T00:02:45Z</dcterms:created>
  <dcterms:modified xsi:type="dcterms:W3CDTF">2022-03-04T01:09:58Z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